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5" r:id="rId7"/>
    <p:sldId id="264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60672-8A8E-452E-95E5-5F1F6841D11E}" type="datetimeFigureOut">
              <a:rPr lang="cs-CZ" smtClean="0"/>
              <a:pPr/>
              <a:t>4.10.2016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73FC1-EB90-4B07-89B5-39F7C5B9F58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73FC1-EB90-4B07-89B5-39F7C5B9F58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AB6F-435B-40E4-A264-9C99BB95A617}" type="datetimeFigureOut">
              <a:rPr lang="cs-CZ" smtClean="0"/>
              <a:pPr/>
              <a:t>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FD14-7A6C-40F7-904F-D7D2BF7CFC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AB6F-435B-40E4-A264-9C99BB95A617}" type="datetimeFigureOut">
              <a:rPr lang="cs-CZ" smtClean="0"/>
              <a:pPr/>
              <a:t>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FD14-7A6C-40F7-904F-D7D2BF7CFC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AB6F-435B-40E4-A264-9C99BB95A617}" type="datetimeFigureOut">
              <a:rPr lang="cs-CZ" smtClean="0"/>
              <a:pPr/>
              <a:t>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FD14-7A6C-40F7-904F-D7D2BF7CFC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AB6F-435B-40E4-A264-9C99BB95A617}" type="datetimeFigureOut">
              <a:rPr lang="cs-CZ" smtClean="0"/>
              <a:pPr/>
              <a:t>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FD14-7A6C-40F7-904F-D7D2BF7CFC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AB6F-435B-40E4-A264-9C99BB95A617}" type="datetimeFigureOut">
              <a:rPr lang="cs-CZ" smtClean="0"/>
              <a:pPr/>
              <a:t>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FD14-7A6C-40F7-904F-D7D2BF7CFC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AB6F-435B-40E4-A264-9C99BB95A617}" type="datetimeFigureOut">
              <a:rPr lang="cs-CZ" smtClean="0"/>
              <a:pPr/>
              <a:t>4.10.2016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FD14-7A6C-40F7-904F-D7D2BF7CFC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AB6F-435B-40E4-A264-9C99BB95A617}" type="datetimeFigureOut">
              <a:rPr lang="cs-CZ" smtClean="0"/>
              <a:pPr/>
              <a:t>4.10.2016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FD14-7A6C-40F7-904F-D7D2BF7CFC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AB6F-435B-40E4-A264-9C99BB95A617}" type="datetimeFigureOut">
              <a:rPr lang="cs-CZ" smtClean="0"/>
              <a:pPr/>
              <a:t>4.10.2016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FD14-7A6C-40F7-904F-D7D2BF7CFC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AB6F-435B-40E4-A264-9C99BB95A617}" type="datetimeFigureOut">
              <a:rPr lang="cs-CZ" smtClean="0"/>
              <a:pPr/>
              <a:t>4.10.2016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FD14-7A6C-40F7-904F-D7D2BF7CFC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AB6F-435B-40E4-A264-9C99BB95A617}" type="datetimeFigureOut">
              <a:rPr lang="cs-CZ" smtClean="0"/>
              <a:pPr/>
              <a:t>4.10.2016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FD14-7A6C-40F7-904F-D7D2BF7CFC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AB6F-435B-40E4-A264-9C99BB95A617}" type="datetimeFigureOut">
              <a:rPr lang="cs-CZ" smtClean="0"/>
              <a:pPr/>
              <a:t>4.10.2016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FD14-7A6C-40F7-904F-D7D2BF7CFC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5AB6F-435B-40E4-A264-9C99BB95A617}" type="datetimeFigureOut">
              <a:rPr lang="cs-CZ" smtClean="0"/>
              <a:pPr/>
              <a:t>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4FD14-7A6C-40F7-904F-D7D2BF7CFC6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facebook.com/EVVOPraha/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z/url?sa=i&amp;rct=j&amp;q=&amp;esrc=s&amp;source=images&amp;cd=&amp;cad=rja&amp;uact=8&amp;ved=0ahUKEwi6gprL7L_PAhXI6xQKHd95AKYQjRwIBw&amp;url=http://www.lichtag.com/index_en.htm&amp;bvm=bv.134495766,d.ZGg&amp;psig=AFQjCNFr2v3kW4Jp_olcqkXLbBOVpFruXw&amp;ust=1475625784168263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www.google.cz/url?sa=i&amp;rct=j&amp;q=&amp;esrc=s&amp;source=images&amp;cd=&amp;cad=rja&amp;uact=8&amp;ved=0ahUKEwis0-Ch7L_PAhVEzRQKHRP3DWEQjRwIBw&amp;url=https://cs.wikipedia.org/wiki/Znak_hlavn%C3%ADho_m%C4%9Bsta_Prahy&amp;bvm=bv.134495766,d.ZGg&amp;psig=AFQjCNFdZ39ZV-Cd6kanw7anNPKaKzJftQ&amp;ust=147562570062550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jpeg"/><Relationship Id="rId7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zp.praha.eu/evvo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hyperlink" Target="https://www.facebook.com/EVVOPrah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EVVO Pra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76672"/>
            <a:ext cx="202308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 MHMP m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2068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85800" y="2280662"/>
            <a:ext cx="7772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800" b="1" dirty="0">
                <a:latin typeface="Arial" charset="0"/>
              </a:rPr>
              <a:t>Krajská konference EVVO </a:t>
            </a:r>
            <a:r>
              <a:rPr lang="cs-CZ" sz="2800" b="1" dirty="0" smtClean="0">
                <a:latin typeface="Arial" charset="0"/>
              </a:rPr>
              <a:t>2016</a:t>
            </a:r>
            <a:endParaRPr lang="cs-CZ" sz="2800" b="1" dirty="0">
              <a:latin typeface="Arial" charset="0"/>
            </a:endParaRPr>
          </a:p>
          <a:p>
            <a:pPr algn="ctr"/>
            <a:endParaRPr lang="cs-CZ" sz="1400" b="1" dirty="0">
              <a:latin typeface="Arial" charset="0"/>
            </a:endParaRPr>
          </a:p>
          <a:p>
            <a:pPr algn="ctr"/>
            <a:r>
              <a:rPr lang="cs-CZ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Děti v přírodě – jde to i v Praze!</a:t>
            </a:r>
            <a:endParaRPr lang="cs-CZ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563888" y="4221088"/>
            <a:ext cx="18966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Arial" charset="0"/>
              </a:rPr>
              <a:t>4. </a:t>
            </a:r>
            <a:r>
              <a:rPr lang="cs-CZ" sz="2400" dirty="0">
                <a:latin typeface="Arial" charset="0"/>
              </a:rPr>
              <a:t>října </a:t>
            </a:r>
            <a:r>
              <a:rPr lang="cs-CZ" sz="2400" dirty="0" smtClean="0">
                <a:latin typeface="Arial" charset="0"/>
              </a:rPr>
              <a:t>2016</a:t>
            </a:r>
            <a:endParaRPr lang="cs-CZ" sz="2400" dirty="0">
              <a:latin typeface="Arial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947117" y="4705846"/>
            <a:ext cx="3372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Arial" charset="0"/>
              </a:rPr>
              <a:t>SEV HMP </a:t>
            </a:r>
            <a:r>
              <a:rPr lang="cs-CZ" sz="2400" dirty="0" err="1" smtClean="0">
                <a:latin typeface="Arial" charset="0"/>
              </a:rPr>
              <a:t>Toulcův</a:t>
            </a:r>
            <a:r>
              <a:rPr lang="cs-CZ" sz="2400" dirty="0" smtClean="0">
                <a:latin typeface="Arial" charset="0"/>
              </a:rPr>
              <a:t> dvůr</a:t>
            </a:r>
            <a:endParaRPr lang="cs-CZ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ogo MHMP m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48680"/>
            <a:ext cx="648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395536" y="651465"/>
            <a:ext cx="5112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latin typeface="Arial" charset="0"/>
              </a:rPr>
              <a:t>Novinky a důležité zprávy</a:t>
            </a:r>
            <a:endParaRPr lang="cs-CZ" sz="2400" b="1" dirty="0">
              <a:latin typeface="Arial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1772816"/>
            <a:ext cx="8352928" cy="489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Krajská koncepce EVVO hl. m. Prahy 2016 – 2025</a:t>
            </a:r>
          </a:p>
          <a:p>
            <a:pPr>
              <a:buFontTx/>
              <a:buChar char="-"/>
            </a:pPr>
            <a:r>
              <a:rPr lang="cs-CZ" sz="2000" dirty="0" smtClean="0"/>
              <a:t> schválena RHMP  26.1.2016</a:t>
            </a:r>
          </a:p>
          <a:p>
            <a:endParaRPr lang="cs-CZ" sz="2800" dirty="0" smtClean="0"/>
          </a:p>
          <a:p>
            <a:r>
              <a:rPr lang="cs-CZ" sz="2000" dirty="0" smtClean="0"/>
              <a:t>Priority: cílové skupiny - celé rodiny, senioři, podnikatelská sféra; práce s MČ; spolupráce; monitoring a vyhodnocování  </a:t>
            </a:r>
            <a:endParaRPr lang="cs-CZ" sz="2000" dirty="0"/>
          </a:p>
          <a:p>
            <a:endParaRPr lang="cs-CZ" sz="2800" dirty="0" smtClean="0"/>
          </a:p>
          <a:p>
            <a:r>
              <a:rPr lang="cs-CZ" sz="2800" dirty="0" smtClean="0"/>
              <a:t>Akční plán KK EVVO  2016 – 2017</a:t>
            </a:r>
          </a:p>
          <a:p>
            <a:pPr>
              <a:buFontTx/>
              <a:buChar char="-"/>
            </a:pPr>
            <a:r>
              <a:rPr lang="cs-CZ" sz="2000" dirty="0" smtClean="0"/>
              <a:t> schválen RHMP 3.5.2016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Státní program EVVO a EP  2016 – 2025</a:t>
            </a:r>
          </a:p>
          <a:p>
            <a:r>
              <a:rPr lang="cs-CZ" sz="2400" dirty="0" smtClean="0"/>
              <a:t>+ AP 2016 – 2018</a:t>
            </a:r>
          </a:p>
          <a:p>
            <a:r>
              <a:rPr lang="cs-CZ" sz="2000" dirty="0" smtClean="0"/>
              <a:t>- Schválen VČR 20.7.2016</a:t>
            </a:r>
            <a:endParaRPr lang="cs-CZ" sz="2000" dirty="0"/>
          </a:p>
        </p:txBody>
      </p:sp>
      <p:pic>
        <p:nvPicPr>
          <p:cNvPr id="11" name="Obrázek 10" descr="Logo MZP C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5949280"/>
            <a:ext cx="1944216" cy="57606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5" y="3645024"/>
            <a:ext cx="1166856" cy="1656184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501008"/>
            <a:ext cx="1296144" cy="183293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80674">
            <a:off x="6148256" y="4644322"/>
            <a:ext cx="1197985" cy="165103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Picture 2" descr="Logo EVVO Prah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548680"/>
            <a:ext cx="134872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ogo MHMP m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48680"/>
            <a:ext cx="648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395536" y="651465"/>
            <a:ext cx="5112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latin typeface="Arial" charset="0"/>
              </a:rPr>
              <a:t>Novinky a důležité zprávy</a:t>
            </a:r>
            <a:endParaRPr lang="cs-CZ" sz="2400" b="1" dirty="0">
              <a:latin typeface="Arial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1628800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Nový časopis o ekologické výchově v Praze </a:t>
            </a:r>
          </a:p>
          <a:p>
            <a:r>
              <a:rPr lang="cs-CZ" sz="2400" b="1" dirty="0" smtClean="0"/>
              <a:t>– Pražská </a:t>
            </a:r>
            <a:r>
              <a:rPr lang="cs-CZ" sz="2400" b="1" dirty="0" err="1" smtClean="0"/>
              <a:t>EVVOluce</a:t>
            </a:r>
            <a:endParaRPr lang="cs-CZ" sz="2400" b="1" dirty="0" smtClean="0"/>
          </a:p>
          <a:p>
            <a:endParaRPr lang="cs-CZ" sz="2000" dirty="0"/>
          </a:p>
          <a:p>
            <a:pPr marL="342900" indent="-342900"/>
            <a:r>
              <a:rPr lang="cs-CZ" sz="2000" dirty="0" smtClean="0"/>
              <a:t> 1. a 2. číslo</a:t>
            </a:r>
          </a:p>
          <a:p>
            <a:pPr marL="342900" indent="-342900"/>
            <a:r>
              <a:rPr lang="cs-CZ" sz="2000" dirty="0" smtClean="0"/>
              <a:t>3. číslo v  12/2016</a:t>
            </a:r>
          </a:p>
          <a:p>
            <a:pPr marL="342900" indent="-342900"/>
            <a:endParaRPr lang="cs-CZ" sz="2000" dirty="0"/>
          </a:p>
          <a:p>
            <a:pPr marL="342900" indent="-342900"/>
            <a:endParaRPr lang="cs-CZ" sz="2000" dirty="0" smtClean="0"/>
          </a:p>
          <a:p>
            <a:pPr marL="342900" indent="-342900"/>
            <a:r>
              <a:rPr lang="cs-CZ" sz="2800" dirty="0" err="1" smtClean="0"/>
              <a:t>Facebookové</a:t>
            </a:r>
            <a:r>
              <a:rPr lang="cs-CZ" sz="2800" dirty="0" smtClean="0"/>
              <a:t> stránky EVVO v Praze</a:t>
            </a:r>
            <a:endParaRPr lang="cs-CZ" sz="2800" dirty="0"/>
          </a:p>
        </p:txBody>
      </p:sp>
      <p:pic>
        <p:nvPicPr>
          <p:cNvPr id="10244" name="Picture 4" descr="http://portalzp.praha.eu/public/29/95/3f/2269681_696441_FB_EVVO_obraz_160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509120"/>
            <a:ext cx="2736304" cy="1782018"/>
          </a:xfrm>
          <a:prstGeom prst="rect">
            <a:avLst/>
          </a:prstGeom>
          <a:noFill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941168"/>
            <a:ext cx="1368152" cy="138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2483768" y="6381328"/>
            <a:ext cx="3577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>
                <a:hlinkClick r:id="rId5"/>
              </a:rPr>
              <a:t>https://www.facebook.com/EVVOPraha/</a:t>
            </a:r>
            <a:endParaRPr lang="cs-CZ" sz="1600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29858">
            <a:off x="6215529" y="3200624"/>
            <a:ext cx="2136337" cy="149656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10242" name="Picture 2" descr="http://portalzp.praha.eu/public/e6/d0/67/2287371_703121_titulka_PrEVVOluce220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2276872"/>
            <a:ext cx="2232248" cy="156257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Picture 2" descr="Logo EVVO Prah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548680"/>
            <a:ext cx="134872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EVVO Pra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548680"/>
            <a:ext cx="134872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 MHMP m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48680"/>
            <a:ext cx="648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395536" y="651465"/>
            <a:ext cx="5112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latin typeface="Arial" charset="0"/>
              </a:rPr>
              <a:t>Novinky a důležité zprávy</a:t>
            </a:r>
            <a:endParaRPr lang="cs-CZ" sz="2400" b="1" dirty="0">
              <a:latin typeface="Arial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772817"/>
            <a:ext cx="8064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MŽP vyhlásilo 3.10.2016 </a:t>
            </a:r>
          </a:p>
          <a:p>
            <a:r>
              <a:rPr lang="cs-CZ" sz="2800" dirty="0" smtClean="0"/>
              <a:t>dotační program pro NNO na r. 2017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800" dirty="0"/>
          </a:p>
          <a:p>
            <a:r>
              <a:rPr lang="cs-CZ" sz="2800" dirty="0" smtClean="0"/>
              <a:t>Grantový program ŽP MHMP na r. 2017</a:t>
            </a:r>
          </a:p>
          <a:p>
            <a:endParaRPr lang="cs-CZ" sz="2400" dirty="0" smtClean="0"/>
          </a:p>
          <a:p>
            <a:pPr>
              <a:buFontTx/>
              <a:buChar char="-"/>
            </a:pPr>
            <a:r>
              <a:rPr lang="cs-CZ" sz="2400" dirty="0" smtClean="0"/>
              <a:t> Bude vyhlášen v listopadu 2016</a:t>
            </a:r>
          </a:p>
          <a:p>
            <a:pPr>
              <a:buFontTx/>
              <a:buChar char="-"/>
            </a:pPr>
            <a:r>
              <a:rPr lang="cs-CZ" sz="2400" dirty="0" smtClean="0"/>
              <a:t> nová tematická oblast: </a:t>
            </a:r>
            <a:r>
              <a:rPr lang="cs-CZ" sz="2400" u="sng" dirty="0" smtClean="0"/>
              <a:t>Školní zahrady a dvory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9218" name="Picture 2" descr="Výsledek obrázku pro Praha zna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509120"/>
            <a:ext cx="1657821" cy="1620980"/>
          </a:xfrm>
          <a:prstGeom prst="rect">
            <a:avLst/>
          </a:prstGeom>
          <a:noFill/>
        </p:spPr>
      </p:pic>
      <p:pic>
        <p:nvPicPr>
          <p:cNvPr id="9220" name="Picture 4" descr="Výsledek obrázku pro MŽP log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6084168" y="2276872"/>
            <a:ext cx="1512168" cy="1810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ogo MHMP m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48680"/>
            <a:ext cx="648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395536" y="651465"/>
            <a:ext cx="5112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latin typeface="Arial" charset="0"/>
              </a:rPr>
              <a:t>Novinky a důležité zprávy</a:t>
            </a:r>
            <a:endParaRPr lang="cs-CZ" sz="2400" b="1" dirty="0">
              <a:latin typeface="Arial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484784"/>
            <a:ext cx="84969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Koncepční podpora EVVO</a:t>
            </a:r>
            <a:endParaRPr lang="cs-CZ" b="1" dirty="0" smtClean="0"/>
          </a:p>
          <a:p>
            <a:r>
              <a:rPr lang="cs-CZ" sz="2000" dirty="0" smtClean="0"/>
              <a:t>Pokračuje podpora EVP a dlouhodobých  programů pro školy   + databáze na Portálu ŽP</a:t>
            </a:r>
          </a:p>
          <a:p>
            <a:r>
              <a:rPr lang="cs-CZ" sz="2000" dirty="0" smtClean="0"/>
              <a:t>Pokračuje projekt </a:t>
            </a:r>
            <a:r>
              <a:rPr lang="cs-CZ" sz="2000" u="sng" dirty="0" smtClean="0"/>
              <a:t>Exkurzí škol</a:t>
            </a:r>
            <a:r>
              <a:rPr lang="cs-CZ" sz="2000" dirty="0" smtClean="0"/>
              <a:t>	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- do provozů na zpracování a využití odpadů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- do komunitních zahrad a rodinných farem</a:t>
            </a:r>
          </a:p>
          <a:p>
            <a:r>
              <a:rPr lang="cs-CZ" sz="2000" dirty="0" smtClean="0"/>
              <a:t>Semináře pro pedagogy (téma odpadové hospodářství v Praze a EVVO)</a:t>
            </a:r>
          </a:p>
          <a:p>
            <a:endParaRPr lang="cs-CZ" sz="2000" dirty="0"/>
          </a:p>
          <a:p>
            <a:r>
              <a:rPr lang="cs-CZ" sz="2000" u="sng" dirty="0" smtClean="0"/>
              <a:t>V přípravě:</a:t>
            </a:r>
          </a:p>
          <a:p>
            <a:r>
              <a:rPr lang="cs-CZ" sz="2000" dirty="0" smtClean="0"/>
              <a:t>Pokračování podpory EKOPORADENSTVÍ</a:t>
            </a:r>
          </a:p>
          <a:p>
            <a:r>
              <a:rPr lang="cs-CZ" sz="2000" dirty="0" smtClean="0"/>
              <a:t>Pokračování podpory Vzdělávání pedagogů – DVPP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- specializační studia pro </a:t>
            </a:r>
            <a:r>
              <a:rPr lang="cs-CZ" sz="2000" dirty="0" err="1" smtClean="0"/>
              <a:t>šk</a:t>
            </a:r>
            <a:r>
              <a:rPr lang="cs-CZ" sz="2000" dirty="0" smtClean="0"/>
              <a:t>. Koordinátory EVVO na ZŠ   </a:t>
            </a:r>
          </a:p>
          <a:p>
            <a:r>
              <a:rPr lang="cs-CZ" sz="2000" dirty="0" smtClean="0"/>
              <a:t>Tvorba místních koncepcí EVVO na MČ</a:t>
            </a:r>
          </a:p>
          <a:p>
            <a:r>
              <a:rPr lang="cs-CZ" sz="2000" dirty="0" smtClean="0"/>
              <a:t>Projekty Adaptace na změnu klimatu</a:t>
            </a:r>
            <a:endParaRPr lang="cs-CZ" sz="2000" dirty="0"/>
          </a:p>
        </p:txBody>
      </p:sp>
      <p:pic>
        <p:nvPicPr>
          <p:cNvPr id="8" name="Picture 17" descr="DSC075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573016"/>
            <a:ext cx="1080120" cy="143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517232"/>
            <a:ext cx="1566007" cy="117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5" descr="Glob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24701">
            <a:off x="7345190" y="4982864"/>
            <a:ext cx="1104841" cy="157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! Seminář 2009 "/>
          <p:cNvPicPr>
            <a:picLocks noChangeAspect="1" noChangeArrowheads="1"/>
          </p:cNvPicPr>
          <p:nvPr/>
        </p:nvPicPr>
        <p:blipFill>
          <a:blip r:embed="rId6" cstate="print"/>
          <a:srcRect l="3020" t="26353" r="5032" b="15103"/>
          <a:stretch>
            <a:fillRect/>
          </a:stretch>
        </p:blipFill>
        <p:spPr bwMode="auto">
          <a:xfrm>
            <a:off x="5868144" y="3933056"/>
            <a:ext cx="18002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print"/>
          <a:srcRect r="7061" b="9147"/>
          <a:stretch>
            <a:fillRect/>
          </a:stretch>
        </p:blipFill>
        <p:spPr bwMode="auto">
          <a:xfrm rot="20391209">
            <a:off x="4550599" y="5558904"/>
            <a:ext cx="1243996" cy="93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Logo EVVO Prah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548680"/>
            <a:ext cx="134872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EVVO Pra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548680"/>
            <a:ext cx="134872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 MHMP m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48680"/>
            <a:ext cx="648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395536" y="651465"/>
            <a:ext cx="5112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latin typeface="Arial" charset="0"/>
              </a:rPr>
              <a:t>Novinky a důležité zprávy</a:t>
            </a:r>
            <a:endParaRPr lang="cs-CZ" sz="2400" b="1" dirty="0">
              <a:latin typeface="Arial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225689"/>
            <a:ext cx="64087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/>
              <a:t>Informační a publikační služby OCP MHMP</a:t>
            </a:r>
          </a:p>
          <a:p>
            <a:endParaRPr lang="cs-CZ" sz="2000" dirty="0" smtClean="0"/>
          </a:p>
          <a:p>
            <a:r>
              <a:rPr lang="cs-CZ" sz="2000" b="1" dirty="0" smtClean="0"/>
              <a:t>Portál ŽP </a:t>
            </a:r>
            <a:r>
              <a:rPr lang="cs-CZ" sz="2000" b="1" dirty="0" smtClean="0"/>
              <a:t>HMP </a:t>
            </a:r>
            <a:r>
              <a:rPr lang="cs-CZ" sz="2000" dirty="0" smtClean="0"/>
              <a:t>– </a:t>
            </a:r>
            <a:r>
              <a:rPr lang="cs-CZ" sz="2000" dirty="0" smtClean="0"/>
              <a:t>komplexní informace o ŽP, </a:t>
            </a:r>
            <a:r>
              <a:rPr lang="cs-CZ" sz="2000" dirty="0" smtClean="0"/>
              <a:t>Atlas ŽP, </a:t>
            </a:r>
            <a:endParaRPr lang="cs-CZ" sz="2000" dirty="0" smtClean="0"/>
          </a:p>
          <a:p>
            <a:r>
              <a:rPr lang="cs-CZ" sz="2000" dirty="0" smtClean="0"/>
              <a:t>kalendář </a:t>
            </a:r>
            <a:r>
              <a:rPr lang="cs-CZ" sz="2000" dirty="0" smtClean="0"/>
              <a:t>akcí v ŽP, Zelená domácnost, </a:t>
            </a:r>
            <a:r>
              <a:rPr lang="cs-CZ" sz="2000" dirty="0" smtClean="0"/>
              <a:t>…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err="1" smtClean="0"/>
              <a:t>Infomateriály</a:t>
            </a:r>
            <a:r>
              <a:rPr lang="cs-CZ" sz="2000" b="1" dirty="0" smtClean="0"/>
              <a:t> o ŽP v Praze</a:t>
            </a:r>
          </a:p>
          <a:p>
            <a:r>
              <a:rPr lang="cs-CZ" sz="2000" dirty="0" smtClean="0"/>
              <a:t>Lesy a lesoparky, Naučné stezky, Přírodní parky,</a:t>
            </a:r>
          </a:p>
          <a:p>
            <a:r>
              <a:rPr lang="cs-CZ" sz="2000" dirty="0" smtClean="0"/>
              <a:t>Pražské parky a zahrady, Ročenka ŽP, studánky a prameny*</a:t>
            </a:r>
          </a:p>
          <a:p>
            <a:r>
              <a:rPr lang="cs-CZ" sz="2000" i="1" dirty="0" smtClean="0"/>
              <a:t>(tištěné i ke stažení v PDF)</a:t>
            </a:r>
          </a:p>
          <a:p>
            <a:endParaRPr lang="cs-CZ" sz="1400" i="1" dirty="0" smtClean="0"/>
          </a:p>
          <a:p>
            <a:pPr>
              <a:buFontTx/>
              <a:buChar char="-"/>
            </a:pPr>
            <a:r>
              <a:rPr lang="cs-CZ" sz="2000" dirty="0" smtClean="0"/>
              <a:t> naučné stezky</a:t>
            </a:r>
          </a:p>
          <a:p>
            <a:r>
              <a:rPr lang="cs-CZ" sz="2000" dirty="0" smtClean="0"/>
              <a:t>- informační tabule</a:t>
            </a:r>
          </a:p>
          <a:p>
            <a:pPr>
              <a:buFontTx/>
              <a:buChar char="-"/>
            </a:pPr>
            <a:r>
              <a:rPr lang="cs-CZ" sz="2000" dirty="0" smtClean="0"/>
              <a:t> odborné exkurze do chráněných území</a:t>
            </a:r>
          </a:p>
          <a:p>
            <a:pPr>
              <a:buFontTx/>
              <a:buChar char="-"/>
            </a:pPr>
            <a:r>
              <a:rPr lang="cs-CZ" sz="2000" dirty="0" smtClean="0"/>
              <a:t> vydávání informačních materiálů</a:t>
            </a:r>
          </a:p>
          <a:p>
            <a:pPr>
              <a:buFontTx/>
              <a:buChar char="-"/>
            </a:pPr>
            <a:r>
              <a:rPr lang="cs-CZ" sz="2000" dirty="0" smtClean="0"/>
              <a:t> výstavy, osvětové akce, …</a:t>
            </a:r>
          </a:p>
          <a:p>
            <a:endParaRPr lang="cs-CZ" sz="2000" i="1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8" name="Picture 10" descr="zvláště chráněná území - divoká šár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157192"/>
            <a:ext cx="1944216" cy="147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96658">
            <a:off x="6312189" y="4080838"/>
            <a:ext cx="2221419" cy="232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95536" y="5949280"/>
            <a:ext cx="3456384" cy="594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628800"/>
            <a:ext cx="18954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2780928"/>
            <a:ext cx="1000125" cy="20764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EVVO Pra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2123728" y="1556792"/>
            <a:ext cx="3380946" cy="180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2"/>
          <p:cNvSpPr txBox="1">
            <a:spLocks noChangeArrowheads="1"/>
          </p:cNvSpPr>
          <p:nvPr/>
        </p:nvSpPr>
        <p:spPr bwMode="auto">
          <a:xfrm>
            <a:off x="2483768" y="3429000"/>
            <a:ext cx="28889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600" b="1" dirty="0">
                <a:latin typeface="Arial" charset="0"/>
                <a:cs typeface="Arial" charset="0"/>
              </a:rPr>
              <a:t>Děkuji Vám za pozornost</a:t>
            </a:r>
          </a:p>
          <a:p>
            <a:pPr algn="ctr">
              <a:lnSpc>
                <a:spcPct val="150000"/>
              </a:lnSpc>
            </a:pPr>
            <a:r>
              <a:rPr lang="cs-CZ" sz="1600" b="1" dirty="0">
                <a:latin typeface="Arial" charset="0"/>
                <a:cs typeface="Arial" charset="0"/>
              </a:rPr>
              <a:t>a přeji krásné </a:t>
            </a:r>
            <a:r>
              <a:rPr lang="cs-CZ" sz="1600" b="1" dirty="0" smtClean="0">
                <a:latin typeface="Arial" charset="0"/>
                <a:cs typeface="Arial" charset="0"/>
              </a:rPr>
              <a:t>podzimní dny</a:t>
            </a:r>
            <a:endParaRPr lang="cs-CZ" sz="1600" b="1" dirty="0">
              <a:latin typeface="Arial" charset="0"/>
              <a:cs typeface="Arial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1520" y="4725144"/>
            <a:ext cx="5057795" cy="102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cs-CZ" dirty="0">
                <a:latin typeface="Arial" charset="0"/>
              </a:rPr>
              <a:t>Mgr. Ing. Petr Holý</a:t>
            </a:r>
          </a:p>
          <a:p>
            <a:pPr>
              <a:lnSpc>
                <a:spcPct val="115000"/>
              </a:lnSpc>
            </a:pPr>
            <a:r>
              <a:rPr lang="cs-CZ" dirty="0">
                <a:latin typeface="Arial" charset="0"/>
              </a:rPr>
              <a:t>Krajský koordinátor ekologické výchovy v </a:t>
            </a:r>
            <a:r>
              <a:rPr lang="cs-CZ" dirty="0" smtClean="0">
                <a:latin typeface="Arial" charset="0"/>
              </a:rPr>
              <a:t>Praze</a:t>
            </a:r>
          </a:p>
          <a:p>
            <a:pPr>
              <a:lnSpc>
                <a:spcPct val="115000"/>
              </a:lnSpc>
            </a:pPr>
            <a:r>
              <a:rPr lang="cs-CZ" dirty="0" smtClean="0">
                <a:latin typeface="Arial" charset="0"/>
              </a:rPr>
              <a:t>Odbor ochrany prostředí, </a:t>
            </a:r>
            <a:r>
              <a:rPr lang="cs-CZ" dirty="0">
                <a:latin typeface="Arial" charset="0"/>
              </a:rPr>
              <a:t>Magistrát HMP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796136" y="4941168"/>
            <a:ext cx="304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cs-CZ" dirty="0">
                <a:latin typeface="Arial" charset="0"/>
              </a:rPr>
              <a:t>petr.holy@</a:t>
            </a:r>
            <a:r>
              <a:rPr lang="cs-CZ" dirty="0" err="1">
                <a:latin typeface="Arial" charset="0"/>
              </a:rPr>
              <a:t>praha.eu</a:t>
            </a:r>
            <a:endParaRPr lang="cs-CZ" dirty="0">
              <a:latin typeface="Arial" charset="0"/>
            </a:endParaRPr>
          </a:p>
          <a:p>
            <a:pPr algn="r"/>
            <a:endParaRPr lang="cs-CZ" sz="600" dirty="0">
              <a:latin typeface="Arial" charset="0"/>
            </a:endParaRPr>
          </a:p>
          <a:p>
            <a:pPr algn="r"/>
            <a:r>
              <a:rPr lang="cs-CZ" dirty="0">
                <a:latin typeface="Arial" charset="0"/>
              </a:rPr>
              <a:t>tel: +420 236 004 257</a:t>
            </a:r>
          </a:p>
          <a:p>
            <a:pPr algn="r"/>
            <a:endParaRPr lang="cs-CZ" dirty="0">
              <a:latin typeface="Arial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1520" y="6021288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3"/>
              </a:rPr>
              <a:t>http://portalzp.praha.eu/evvo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4"/>
              </a:rPr>
              <a:t>www.</a:t>
            </a:r>
            <a:r>
              <a:rPr lang="cs-CZ" dirty="0" err="1" smtClean="0">
                <a:hlinkClick r:id="rId4"/>
              </a:rPr>
              <a:t>facebook.com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EVVOPraha</a:t>
            </a:r>
            <a:r>
              <a:rPr lang="cs-CZ" dirty="0" smtClean="0">
                <a:hlinkClick r:id="rId4"/>
              </a:rPr>
              <a:t>/</a:t>
            </a:r>
            <a:endParaRPr lang="cs-CZ" dirty="0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5949280"/>
            <a:ext cx="37690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836712"/>
            <a:ext cx="2304256" cy="342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764704"/>
            <a:ext cx="1121267" cy="196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316</Words>
  <Application>Microsoft Office PowerPoint</Application>
  <PresentationFormat>Předvádění na obrazovce (4:3)</PresentationFormat>
  <Paragraphs>80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Krajská konference EVVO 2016  Děti v přírodě – jde to i v Praze!</vt:lpstr>
      <vt:lpstr>Novinky a důležité zprávy</vt:lpstr>
      <vt:lpstr>Novinky a důležité zprávy</vt:lpstr>
      <vt:lpstr>Novinky a důležité zprávy</vt:lpstr>
      <vt:lpstr>Novinky a důležité zprávy</vt:lpstr>
      <vt:lpstr>Novinky a důležité zprávy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Krajská konference EVVO 2016  Téma: Děti v přírodě – jde to i v Praze!</dc:title>
  <dc:creator>Petr Holý</dc:creator>
  <cp:lastModifiedBy>Petr Holý</cp:lastModifiedBy>
  <cp:revision>20</cp:revision>
  <dcterms:created xsi:type="dcterms:W3CDTF">2016-10-03T22:52:37Z</dcterms:created>
  <dcterms:modified xsi:type="dcterms:W3CDTF">2016-10-04T06:36:21Z</dcterms:modified>
</cp:coreProperties>
</file>